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1"/>
  </p:sldMasterIdLst>
  <p:sldIdLst>
    <p:sldId id="256" r:id="rId2"/>
    <p:sldId id="349" r:id="rId3"/>
    <p:sldId id="400" r:id="rId4"/>
    <p:sldId id="403" r:id="rId5"/>
    <p:sldId id="409" r:id="rId6"/>
    <p:sldId id="408" r:id="rId7"/>
    <p:sldId id="405" r:id="rId8"/>
    <p:sldId id="396" r:id="rId9"/>
    <p:sldId id="398" r:id="rId10"/>
    <p:sldId id="414" r:id="rId11"/>
    <p:sldId id="413" r:id="rId12"/>
    <p:sldId id="416" r:id="rId13"/>
    <p:sldId id="411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95DBF1"/>
    <a:srgbClr val="E4F0F6"/>
    <a:srgbClr val="C8E2EE"/>
    <a:srgbClr val="F6EFE4"/>
    <a:srgbClr val="F0DFC6"/>
    <a:srgbClr val="F3C393"/>
    <a:srgbClr val="E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899" autoAdjust="0"/>
    <p:restoredTop sz="95108" autoAdjust="0"/>
  </p:normalViewPr>
  <p:slideViewPr>
    <p:cSldViewPr snapToGrid="0">
      <p:cViewPr varScale="1">
        <p:scale>
          <a:sx n="79" d="100"/>
          <a:sy n="79" d="100"/>
        </p:scale>
        <p:origin x="2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6102-21BD-4E15-8F7E-8B7610517C84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A5B0-5116-4A40-AA6F-1E3002AE0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34E02-F803-4AEF-B707-3BB4B0F2B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B973D-6595-4824-9072-BD855278AA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2AE16-BBA5-4401-A9BD-95350C2B6C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A32BB-60A4-4E37-93FB-0195820B7E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54BAD-4A15-4A66-8F06-5045134E99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EEAA0-E28B-427F-A2EE-3BDC431798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4CA5E-B642-4D5C-BBF7-940B8F3944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99B63-7949-4251-8EEF-386018ACA7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6E0F8-ED77-4564-9D01-F70FD2EAD2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9D63C-2035-4A18-A298-4F3CD2C38D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3EF7E8-A405-4203-AA68-BDA4AF955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осеелы\Картинки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66"/>
            <a:ext cx="9143999" cy="6850034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1025" y="1352550"/>
            <a:ext cx="8029575" cy="3228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rgbClr val="0000CC"/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1600" dirty="0" smtClean="0">
                <a:solidFill>
                  <a:srgbClr val="0000CC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1600" dirty="0">
                <a:solidFill>
                  <a:srgbClr val="0000CC"/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1600" dirty="0">
                <a:solidFill>
                  <a:srgbClr val="0000CC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1600" dirty="0" smtClean="0">
                <a:solidFill>
                  <a:srgbClr val="0000CC"/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1600" dirty="0" smtClean="0">
                <a:solidFill>
                  <a:srgbClr val="0000CC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1600" dirty="0" smtClean="0">
                <a:solidFill>
                  <a:srgbClr val="0000CC"/>
                </a:solidFill>
                <a:latin typeface="Gungsuh" pitchFamily="18" charset="-127"/>
                <a:ea typeface="Gungsuh" pitchFamily="18" charset="-127"/>
              </a:rPr>
              <a:t>                    </a:t>
            </a:r>
            <a:r>
              <a:rPr lang="ru-RU" sz="3600" dirty="0">
                <a:latin typeface="Gungsuh" pitchFamily="18" charset="-127"/>
                <a:ea typeface="Gungsuh" pitchFamily="18" charset="-127"/>
              </a:rPr>
              <a:t/>
            </a:r>
            <a:br>
              <a:rPr lang="ru-RU" sz="3600" dirty="0">
                <a:latin typeface="Gungsuh" pitchFamily="18" charset="-127"/>
                <a:ea typeface="Gungsuh" pitchFamily="18" charset="-127"/>
              </a:rPr>
            </a:br>
            <a:r>
              <a:rPr lang="ru-RU" sz="2800" dirty="0" smtClean="0">
                <a:solidFill>
                  <a:srgbClr val="0000CC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Gungsuh" pitchFamily="18" charset="-127"/>
                <a:ea typeface="Gungsuh" pitchFamily="18" charset="-127"/>
              </a:rPr>
              <a:t>       </a:t>
            </a:r>
            <a:br>
              <a:rPr lang="ru-RU" sz="2800" dirty="0" smtClean="0">
                <a:solidFill>
                  <a:srgbClr val="0000FF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2800" dirty="0">
                <a:solidFill>
                  <a:srgbClr val="0000FF"/>
                </a:solidFill>
                <a:cs typeface="IrisUPC" pitchFamily="34" charset="-34"/>
              </a:rPr>
              <a:t/>
            </a:r>
            <a:br>
              <a:rPr lang="ru-RU" sz="2800" dirty="0">
                <a:solidFill>
                  <a:srgbClr val="0000FF"/>
                </a:solidFill>
                <a:cs typeface="IrisUPC" pitchFamily="34" charset="-34"/>
              </a:rPr>
            </a:br>
            <a: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  <a:t/>
            </a:r>
            <a:b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</a:br>
            <a:r>
              <a:rPr lang="ru-RU" sz="2800" dirty="0">
                <a:solidFill>
                  <a:srgbClr val="0000FF"/>
                </a:solidFill>
                <a:cs typeface="IrisUPC" pitchFamily="34" charset="-34"/>
              </a:rPr>
              <a:t/>
            </a:r>
            <a:br>
              <a:rPr lang="ru-RU" sz="2800" dirty="0">
                <a:solidFill>
                  <a:srgbClr val="0000FF"/>
                </a:solidFill>
                <a:cs typeface="IrisUPC" pitchFamily="34" charset="-34"/>
              </a:rPr>
            </a:br>
            <a: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  <a:t/>
            </a:r>
            <a:b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</a:br>
            <a: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  <a:t/>
            </a:r>
            <a:b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</a:br>
            <a:r>
              <a:rPr lang="ru-RU" sz="2800" dirty="0">
                <a:solidFill>
                  <a:srgbClr val="0000FF"/>
                </a:solidFill>
                <a:cs typeface="IrisUPC" pitchFamily="34" charset="-34"/>
              </a:rPr>
              <a:t/>
            </a:r>
            <a:br>
              <a:rPr lang="ru-RU" sz="2800" dirty="0">
                <a:solidFill>
                  <a:srgbClr val="0000FF"/>
                </a:solidFill>
                <a:cs typeface="IrisUPC" pitchFamily="34" charset="-34"/>
              </a:rPr>
            </a:br>
            <a: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  <a:t/>
            </a:r>
            <a:b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</a:br>
            <a: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  <a:t/>
            </a:r>
            <a:b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</a:br>
            <a: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  <a:t/>
            </a:r>
            <a:b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</a:br>
            <a: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  <a:t/>
            </a:r>
            <a:b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</a:br>
            <a: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  <a:t/>
            </a:r>
            <a:b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</a:br>
            <a: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  <a:t/>
            </a:r>
            <a:b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cs typeface="IrisUPC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cs typeface="IrisUPC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cs typeface="IrisUPC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cs typeface="IrisUPC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cs typeface="IrisUPC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cs typeface="IrisUPC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cs typeface="IrisUPC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cs typeface="IrisUPC" pitchFamily="34" charset="-34"/>
              </a:rPr>
            </a:br>
            <a: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  <a:t/>
            </a:r>
            <a:b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IrisUPC" pitchFamily="34" charset="-34"/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IrisUPC" pitchFamily="34" charset="-34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IrisUPC" pitchFamily="34" charset="-34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Book Antiqua" pitchFamily="18" charset="0"/>
                <a:cs typeface="IrisUPC" pitchFamily="34" charset="-34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Book Antiqua" pitchFamily="18" charset="0"/>
                <a:cs typeface="IrisUPC" pitchFamily="34" charset="-34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 Antiqua" pitchFamily="18" charset="0"/>
                <a:cs typeface="IrisUPC" pitchFamily="34" charset="-34"/>
              </a:rPr>
              <a:t>Консультация логопеда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IrisUPC" pitchFamily="34" charset="-34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IrisUPC" pitchFamily="34" charset="-34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IrisUPC" pitchFamily="34" charset="-34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IrisUPC" pitchFamily="34" charset="-34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IrisUPC" pitchFamily="34" charset="-34"/>
              </a:rPr>
              <a:t>«</a:t>
            </a:r>
            <a:r>
              <a:rPr lang="ru-RU" sz="3600" b="1" dirty="0" err="1" smtClean="0">
                <a:solidFill>
                  <a:srgbClr val="0000FF"/>
                </a:solidFill>
                <a:latin typeface="Book Antiqua" pitchFamily="18" charset="0"/>
                <a:cs typeface="IrisUPC" pitchFamily="34" charset="-34"/>
              </a:rPr>
              <a:t>Буквопомогаторы</a:t>
            </a:r>
            <a:r>
              <a:rPr lang="ru-RU" sz="3600" b="1" dirty="0" smtClean="0">
                <a:solidFill>
                  <a:srgbClr val="0000FF"/>
                </a:solidFill>
                <a:latin typeface="Book Antiqua" pitchFamily="18" charset="0"/>
                <a:cs typeface="IrisUPC" pitchFamily="34" charset="-34"/>
              </a:rPr>
              <a:t>  из </a:t>
            </a:r>
            <a:r>
              <a:rPr lang="ru-RU" sz="3600" b="1" dirty="0" err="1" smtClean="0">
                <a:solidFill>
                  <a:srgbClr val="0000FF"/>
                </a:solidFill>
                <a:latin typeface="Book Antiqua" pitchFamily="18" charset="0"/>
                <a:cs typeface="IrisUPC" pitchFamily="34" charset="-34"/>
              </a:rPr>
              <a:t>Мультяшино</a:t>
            </a:r>
            <a:r>
              <a:rPr lang="ru-RU" sz="3600" b="1" dirty="0" smtClean="0">
                <a:solidFill>
                  <a:srgbClr val="0000FF"/>
                </a:solidFill>
                <a:latin typeface="Book Antiqua" pitchFamily="18" charset="0"/>
                <a:cs typeface="IrisUPC" pitchFamily="34" charset="-34"/>
              </a:rPr>
              <a:t>»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IrisUPC" pitchFamily="34" charset="-34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IrisUPC" pitchFamily="34" charset="-34"/>
              </a:rPr>
            </a:b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  <a:cs typeface="IrisUPC" pitchFamily="34" charset="-34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  <a:cs typeface="IrisUPC" pitchFamily="34" charset="-34"/>
              </a:rPr>
            </a:br>
            <a:r>
              <a:rPr lang="ru-RU" sz="2000" cap="small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cap="smal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cap="small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cap="smal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cap="small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cap="smal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cap="small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cap="smal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cap="small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cap="smal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cap="small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cap="smal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cap="small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cap="smal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cap="small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cap="smal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  <a:cs typeface="IrisUPC" pitchFamily="34" charset="-34"/>
              </a:rPr>
              <a:t>        </a:t>
            </a:r>
            <a: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  <a:t/>
            </a:r>
            <a:b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</a:br>
            <a: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  <a:t/>
            </a:r>
            <a:b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</a:br>
            <a: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  <a:t/>
            </a:r>
            <a:br>
              <a:rPr lang="ru-RU" sz="2800" dirty="0" smtClean="0">
                <a:solidFill>
                  <a:srgbClr val="0000FF"/>
                </a:solidFill>
                <a:cs typeface="IrisUPC" pitchFamily="34" charset="-34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  <a:t>                              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ru-RU" sz="2800" dirty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00FF"/>
                </a:solidFill>
              </a:rPr>
              <a:t/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     </a:t>
            </a:r>
            <a:r>
              <a:rPr lang="ru-RU" sz="2800" i="1" dirty="0" smtClean="0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ru-RU" sz="2800" u="sng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75000"/>
                  </a:schemeClr>
                </a:solidFill>
                <a:cs typeface="IrisUPC" pitchFamily="34" charset="-34"/>
              </a:rPr>
              <a:t/>
            </a:r>
            <a:br>
              <a:rPr lang="ru-RU" sz="2800" dirty="0">
                <a:solidFill>
                  <a:schemeClr val="tx1">
                    <a:lumMod val="75000"/>
                  </a:schemeClr>
                </a:solidFill>
                <a:cs typeface="IrisUPC" pitchFamily="34" charset="-34"/>
              </a:rPr>
            </a:br>
            <a:endParaRPr lang="en-US" sz="2800" i="1" dirty="0" smtClean="0">
              <a:solidFill>
                <a:schemeClr val="tx1">
                  <a:lumMod val="7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52750" y="4533900"/>
            <a:ext cx="61912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kern="0" cap="small" dirty="0" smtClean="0">
              <a:solidFill>
                <a:schemeClr val="tx1">
                  <a:lumMod val="75000"/>
                </a:schemeClr>
              </a:solidFill>
              <a:latin typeface="Algerian" pitchFamily="82" charset="0"/>
            </a:endParaRPr>
          </a:p>
          <a:p>
            <a:pPr algn="ctr"/>
            <a:r>
              <a:rPr lang="ru-RU" b="1" kern="0" cap="small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Автор: </a:t>
            </a:r>
          </a:p>
          <a:p>
            <a:pPr algn="ctr"/>
            <a:r>
              <a:rPr lang="ru-RU" b="1" kern="0" cap="small" dirty="0" err="1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Клименко</a:t>
            </a:r>
            <a:r>
              <a:rPr lang="ru-RU" b="1" kern="0" cap="small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 Светлана Геннадьевна</a:t>
            </a:r>
          </a:p>
          <a:p>
            <a:pPr algn="ctr"/>
            <a:r>
              <a:rPr lang="ru-RU" b="1" kern="0" cap="small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учитель –логопед   </a:t>
            </a:r>
          </a:p>
          <a:p>
            <a:pPr algn="ctr"/>
            <a:r>
              <a:rPr lang="ru-RU" b="1" kern="0" cap="small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МАДОУ МО г. Краснодар «Детский сад № 43» </a:t>
            </a:r>
          </a:p>
          <a:p>
            <a:pPr algn="ctr"/>
            <a:endParaRPr lang="ru-RU" b="1" kern="0" cap="small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endParaRPr lang="ru-RU" b="1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4738" y="257908"/>
            <a:ext cx="7174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0" cap="small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ru-RU" b="1" kern="0" cap="small" dirty="0" smtClean="0">
                <a:solidFill>
                  <a:schemeClr val="bg1"/>
                </a:solidFill>
                <a:latin typeface="Calibri" pitchFamily="34" charset="0"/>
              </a:rPr>
              <a:t>КРАСНОДАРСКИЙ</a:t>
            </a:r>
            <a:r>
              <a:rPr lang="en-US" b="1" kern="0" cap="small" dirty="0" smtClean="0">
                <a:solidFill>
                  <a:schemeClr val="bg1"/>
                </a:solidFill>
                <a:latin typeface="Algerian" pitchFamily="82" charset="0"/>
              </a:rPr>
              <a:t/>
            </a:r>
            <a:br>
              <a:rPr lang="en-US" b="1" kern="0" cap="small" dirty="0" smtClean="0">
                <a:solidFill>
                  <a:schemeClr val="bg1"/>
                </a:solidFill>
                <a:latin typeface="Algerian" pitchFamily="82" charset="0"/>
              </a:rPr>
            </a:br>
            <a:r>
              <a:rPr lang="ru-RU" b="1" kern="0" cap="small" dirty="0" smtClean="0">
                <a:solidFill>
                  <a:schemeClr val="bg1"/>
                </a:solidFill>
                <a:latin typeface="Calibri" pitchFamily="34" charset="0"/>
              </a:rPr>
              <a:t> ФЕСТИВАЛЬ ПЕДАГОГИЧЕСКИХ ИНИЦИАТИВ </a:t>
            </a:r>
            <a:br>
              <a:rPr lang="ru-RU" b="1" kern="0" cap="small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b="1" kern="0" cap="small" dirty="0" smtClean="0">
                <a:solidFill>
                  <a:schemeClr val="bg1"/>
                </a:solidFill>
                <a:latin typeface="Calibri" pitchFamily="34" charset="0"/>
              </a:rPr>
              <a:t>«НОВЫЕ ИДЕИ — НОВОЙ ШКОЛЕ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500" y="190411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cap="small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 «Новые идеи- новой школе»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Новосеелы\Картинки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003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215189" y="1263316"/>
            <a:ext cx="6220327" cy="2695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b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1600" dirty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формирование у детей с ОВЗ  на доступном для них уровне первоначального опыта выполнения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самооценки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 – важнейшего структурного элемента учебной деятельности, важнейшего факта саморазвития личности.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Book Antiqua" pitchFamily="18" charset="0"/>
              </a:rPr>
            </a:br>
            <a:endParaRPr lang="ru-RU" sz="20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43074" y="238125"/>
            <a:ext cx="6429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 smtClean="0">
                <a:latin typeface="Book Antiqua" pitchFamily="18" charset="0"/>
              </a:rPr>
              <a:t> </a:t>
            </a:r>
            <a:r>
              <a:rPr lang="ru-RU" sz="3200" b="1" kern="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ЭТАП: «ОСМЫСЛЕНИЕ»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\Desktop\Новосеелы\Картинки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66"/>
            <a:ext cx="9143999" cy="685003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24853" y="360947"/>
            <a:ext cx="6314072" cy="325855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Авторское игровое пособие  «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Логокуб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», которое можно изготовить своими руками дома из бросового материала(картонная коробка и ткань-фланель)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определение количества слогов в слове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и выбор предметных картинок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со звуком Ф-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Фь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к цифрам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F:\фото Клименко\IMG_9644.JPG"/>
          <p:cNvPicPr/>
          <p:nvPr/>
        </p:nvPicPr>
        <p:blipFill>
          <a:blip r:embed="rId3" cstate="print"/>
          <a:srcRect l="6801" t="2459" r="31446" b="2453"/>
          <a:stretch>
            <a:fillRect/>
          </a:stretch>
        </p:blipFill>
        <p:spPr bwMode="auto">
          <a:xfrm rot="16140000">
            <a:off x="2712542" y="3285935"/>
            <a:ext cx="3005763" cy="3412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Новосеелы\Картинки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003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" y="0"/>
            <a:ext cx="8578514" cy="454195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kern="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«</a:t>
            </a:r>
            <a:r>
              <a:rPr lang="ru-RU" sz="2000" b="1" kern="0" dirty="0">
                <a:solidFill>
                  <a:schemeClr val="tx2"/>
                </a:solidFill>
                <a:latin typeface="Book Antiqua" pitchFamily="18" charset="0"/>
              </a:rPr>
              <a:t>Использование игр с «</a:t>
            </a:r>
            <a:r>
              <a:rPr lang="ru-RU" sz="2000" b="1" kern="0" dirty="0" err="1">
                <a:solidFill>
                  <a:schemeClr val="tx2"/>
                </a:solidFill>
                <a:latin typeface="Book Antiqua" pitchFamily="18" charset="0"/>
              </a:rPr>
              <a:t>Логокубом</a:t>
            </a:r>
            <a:r>
              <a:rPr lang="ru-RU" sz="2000" b="1" kern="0" dirty="0">
                <a:solidFill>
                  <a:schemeClr val="tx2"/>
                </a:solidFill>
                <a:latin typeface="Book Antiqua" pitchFamily="18" charset="0"/>
              </a:rPr>
              <a:t>» дома</a:t>
            </a:r>
            <a:br>
              <a:rPr lang="ru-RU" sz="2000" b="1" kern="0" dirty="0">
                <a:solidFill>
                  <a:schemeClr val="tx2"/>
                </a:solidFill>
                <a:latin typeface="Book Antiqua" pitchFamily="18" charset="0"/>
              </a:rPr>
            </a:br>
            <a:r>
              <a:rPr lang="ru-RU" sz="180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kern="0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Посмотри и назови»</a:t>
            </a:r>
            <a:br>
              <a:rPr lang="ru-RU" sz="1800" kern="0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Цель: обогащение словаря, автоматизация звука в слове, определение места звука в слове.</a:t>
            </a:r>
            <a:br>
              <a:rPr lang="ru-RU" sz="1800" kern="0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Ход игры: подобрать картинки на автоматизированный звук предложить ребенку назвать картинки одним словом («Овощи», «Фрукты», «Транспорт», далее проговорить каждую картинку, выделяя автоматизированный звук и место звука в </a:t>
            </a:r>
            <a:r>
              <a:rPr lang="ru-RU" sz="1800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слове.</a:t>
            </a:r>
            <a:br>
              <a:rPr lang="ru-RU" sz="1800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«Опиши </a:t>
            </a:r>
            <a:r>
              <a:rPr lang="ru-RU" sz="1800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предмет»</a:t>
            </a:r>
            <a:br>
              <a:rPr lang="ru-RU" sz="1800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Цель: составление рассказа-описание по опорным картинкам.</a:t>
            </a:r>
            <a:br>
              <a:rPr lang="ru-RU" sz="1800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Ход игры: прикрепить на грани «</a:t>
            </a:r>
            <a:r>
              <a:rPr lang="ru-RU" sz="1800" dirty="0" err="1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Логокуба</a:t>
            </a:r>
            <a:r>
              <a:rPr lang="ru-RU" sz="1800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» опорные картинки для описания предмета, например, цвет, форма, величина, что можно делать с этим предметом, далее попросить ребенка составить предложение о предмете по опорной картинке на каждой гране, затем объединить предложения в рассказ.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43074" y="238125"/>
            <a:ext cx="6429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 smtClean="0">
                <a:latin typeface="Book Antiqua" pitchFamily="18" charset="0"/>
              </a:rPr>
              <a:t>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https://www.maam.ru/upload/blogs/detsad-1019974-15690821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7" t="3427" r="15378" b="-600"/>
          <a:stretch/>
        </p:blipFill>
        <p:spPr bwMode="auto">
          <a:xfrm>
            <a:off x="189483" y="4327436"/>
            <a:ext cx="2645959" cy="276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maam.ru/upload/blogs/detsad-367070-14422888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7" r="23746"/>
          <a:stretch/>
        </p:blipFill>
        <p:spPr bwMode="auto">
          <a:xfrm>
            <a:off x="6136516" y="4297991"/>
            <a:ext cx="2724741" cy="324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2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Новосеелы\Картинки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003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3375" y="1123949"/>
            <a:ext cx="8086725" cy="3248025"/>
          </a:xfrm>
        </p:spPr>
        <p:txBody>
          <a:bodyPr>
            <a:normAutofit lnSpcReduction="10000"/>
          </a:bodyPr>
          <a:lstStyle/>
          <a:p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4800" b="1" kern="0" cap="small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Играйте вместе с детьми!</a:t>
            </a:r>
          </a:p>
          <a:p>
            <a:r>
              <a:rPr lang="ru-RU" sz="4800" b="1" kern="0" cap="small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Благодарю </a:t>
            </a:r>
          </a:p>
          <a:p>
            <a:r>
              <a:rPr lang="ru-RU" sz="4800" b="1" kern="0" cap="small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за внимание!</a:t>
            </a:r>
            <a:endParaRPr lang="ru-RU" sz="4800" b="1" dirty="0">
              <a:solidFill>
                <a:schemeClr val="tx2">
                  <a:lumMod val="75000"/>
                </a:schemeClr>
              </a:solidFill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Новосеелы\Картинки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66"/>
            <a:ext cx="9143999" cy="6850034"/>
          </a:xfrm>
          <a:prstGeom prst="rect">
            <a:avLst/>
          </a:prstGeom>
          <a:noFill/>
        </p:spPr>
      </p:pic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952500" y="1295400"/>
            <a:ext cx="7439025" cy="45529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800" dirty="0" smtClean="0">
                <a:latin typeface="Book Antiqua" pitchFamily="18" charset="0"/>
              </a:rPr>
              <a:t/>
            </a:r>
            <a:br>
              <a:rPr lang="ru-RU" sz="1800" dirty="0" smtClean="0">
                <a:latin typeface="Book Antiqua" pitchFamily="18" charset="0"/>
              </a:rPr>
            </a:br>
            <a:r>
              <a:rPr lang="ru-RU" sz="1800" dirty="0" smtClean="0">
                <a:latin typeface="Book Antiqua" pitchFamily="18" charset="0"/>
              </a:rPr>
              <a:t/>
            </a:r>
            <a:br>
              <a:rPr lang="ru-RU" sz="1800" dirty="0" smtClean="0">
                <a:latin typeface="Book Antiqua" pitchFamily="18" charset="0"/>
              </a:rPr>
            </a:br>
            <a:r>
              <a:rPr lang="ru-RU" sz="1800" dirty="0" smtClean="0">
                <a:latin typeface="Book Antiqua" pitchFamily="18" charset="0"/>
              </a:rPr>
              <a:t/>
            </a:r>
            <a:br>
              <a:rPr lang="ru-RU" sz="1800" dirty="0" smtClean="0">
                <a:latin typeface="Book Antiqua" pitchFamily="18" charset="0"/>
              </a:rPr>
            </a:br>
            <a:r>
              <a:rPr lang="ru-RU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  <a:latin typeface="Book Antiqua" pitchFamily="18" charset="0"/>
                <a:cs typeface="IrisUPC" pitchFamily="34" charset="-34"/>
              </a:rPr>
              <a:t/>
            </a:r>
            <a:br>
              <a:rPr lang="ru-RU" sz="2400" b="1" dirty="0" smtClean="0">
                <a:solidFill>
                  <a:srgbClr val="0000FF"/>
                </a:solidFill>
                <a:latin typeface="Book Antiqua" pitchFamily="18" charset="0"/>
                <a:cs typeface="IrisUPC" pitchFamily="34" charset="-34"/>
              </a:rPr>
            </a:br>
            <a:r>
              <a:rPr lang="ru-RU" sz="2400" b="1" dirty="0" smtClean="0">
                <a:solidFill>
                  <a:srgbClr val="0000FF"/>
                </a:solidFill>
                <a:latin typeface="Book Antiqua" pitchFamily="18" charset="0"/>
                <a:cs typeface="IrisUPC" pitchFamily="34" charset="-34"/>
              </a:rPr>
              <a:t> </a:t>
            </a:r>
            <a:br>
              <a:rPr lang="ru-RU" sz="2400" b="1" dirty="0" smtClean="0">
                <a:solidFill>
                  <a:srgbClr val="0000FF"/>
                </a:solidFill>
                <a:latin typeface="Book Antiqua" pitchFamily="18" charset="0"/>
                <a:cs typeface="IrisUPC" pitchFamily="34" charset="-34"/>
              </a:rPr>
            </a:br>
            <a:r>
              <a:rPr lang="ru-RU" sz="2400" b="1" dirty="0">
                <a:solidFill>
                  <a:srgbClr val="0000FF"/>
                </a:solidFill>
                <a:latin typeface="Book Antiqua" pitchFamily="18" charset="0"/>
                <a:cs typeface="IrisUPC" pitchFamily="34" charset="-34"/>
              </a:rPr>
              <a:t/>
            </a:r>
            <a:br>
              <a:rPr lang="ru-RU" sz="2400" b="1" dirty="0">
                <a:solidFill>
                  <a:srgbClr val="0000FF"/>
                </a:solidFill>
                <a:latin typeface="Book Antiqua" pitchFamily="18" charset="0"/>
                <a:cs typeface="IrisUPC" pitchFamily="34" charset="-34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IrisUPC" pitchFamily="34" charset="-34"/>
              </a:rPr>
              <a:t>Важность проблемы подготовки дошкольников 6 -7 лет с ОВЗ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IrisUPC" pitchFamily="34" charset="-34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IrisUPC" pitchFamily="34" charset="-34"/>
              </a:rPr>
              <a:t>  к обучению грамоте, её решение имеет особое значение, так как она 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IrisUPC" pitchFamily="34" charset="-34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IrisUPC" pitchFamily="34" charset="-34"/>
              </a:rPr>
              <a:t>непосредственно связана 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IrisUPC" pitchFamily="34" charset="-34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IrisUPC" pitchFamily="34" charset="-34"/>
              </a:rPr>
              <a:t>с дальнейшей социальной адаптацией в школе.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IrisUPC" pitchFamily="34" charset="-34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IrisUPC" pitchFamily="34" charset="-34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800" dirty="0" smtClean="0">
                <a:latin typeface="Book Antiqua" pitchFamily="18" charset="0"/>
              </a:rPr>
              <a:t/>
            </a:r>
            <a:br>
              <a:rPr lang="ru-RU" sz="1800" dirty="0" smtClean="0">
                <a:latin typeface="Book Antiqua" pitchFamily="18" charset="0"/>
              </a:rPr>
            </a:br>
            <a:r>
              <a:rPr lang="ru-RU" sz="1800" dirty="0" smtClean="0">
                <a:latin typeface="Book Antiqua" pitchFamily="18" charset="0"/>
              </a:rPr>
              <a:t/>
            </a:r>
            <a:br>
              <a:rPr lang="ru-RU" sz="1800" dirty="0" smtClean="0">
                <a:latin typeface="Book Antiqua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latin typeface="Book Antiqua" pitchFamily="18" charset="0"/>
              </a:rPr>
              <a:t/>
            </a:r>
            <a:br>
              <a:rPr lang="ru-RU" sz="1800" u="sng" dirty="0" smtClean="0">
                <a:latin typeface="Book Antiqua" pitchFamily="18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200" dirty="0" smtClean="0">
                <a:solidFill>
                  <a:srgbClr val="0000FF"/>
                </a:solidFill>
                <a:latin typeface="Book Antiqua" pitchFamily="18" charset="0"/>
              </a:rPr>
              <a:t> </a:t>
            </a:r>
            <a:br>
              <a:rPr lang="ru-RU" sz="3200" dirty="0" smtClean="0">
                <a:solidFill>
                  <a:srgbClr val="0000FF"/>
                </a:solidFill>
                <a:latin typeface="Book Antiqua" pitchFamily="18" charset="0"/>
              </a:rPr>
            </a:br>
            <a:endParaRPr lang="ru-RU" sz="3200" b="0" dirty="0">
              <a:solidFill>
                <a:srgbClr val="0000FF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0549" y="234434"/>
            <a:ext cx="5171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Новосеелы\Картинки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66"/>
            <a:ext cx="9143999" cy="6850034"/>
          </a:xfrm>
          <a:prstGeom prst="rect">
            <a:avLst/>
          </a:prstGeom>
          <a:noFill/>
        </p:spPr>
      </p:pic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3838074" y="661737"/>
            <a:ext cx="5135506" cy="3056021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800" dirty="0" smtClean="0">
                <a:latin typeface="Book Antiqua" pitchFamily="18" charset="0"/>
              </a:rPr>
              <a:t/>
            </a:r>
            <a:br>
              <a:rPr lang="ru-RU" sz="1800" dirty="0" smtClean="0">
                <a:latin typeface="Book Antiqua" pitchFamily="18" charset="0"/>
              </a:rPr>
            </a:br>
            <a:r>
              <a:rPr lang="ru-RU" sz="1800" dirty="0" smtClean="0">
                <a:latin typeface="Book Antiqua" pitchFamily="18" charset="0"/>
              </a:rPr>
              <a:t/>
            </a:r>
            <a:br>
              <a:rPr lang="ru-RU" sz="1800" dirty="0" smtClean="0">
                <a:latin typeface="Book Antiqua" pitchFamily="18" charset="0"/>
              </a:rPr>
            </a:br>
            <a:r>
              <a:rPr lang="ru-RU" sz="1800" dirty="0" smtClean="0">
                <a:latin typeface="Book Antiqua" pitchFamily="18" charset="0"/>
              </a:rPr>
              <a:t/>
            </a:r>
            <a:br>
              <a:rPr lang="ru-RU" sz="1800" dirty="0" smtClean="0">
                <a:latin typeface="Book Antiqua" pitchFamily="18" charset="0"/>
              </a:rPr>
            </a:br>
            <a:r>
              <a:rPr lang="ru-RU" sz="1800" dirty="0" smtClean="0">
                <a:latin typeface="Book Antiqua" pitchFamily="18" charset="0"/>
              </a:rPr>
              <a:t/>
            </a:r>
            <a:br>
              <a:rPr lang="ru-RU" sz="1800" dirty="0" smtClean="0">
                <a:latin typeface="Book Antiqua" pitchFamily="18" charset="0"/>
              </a:rPr>
            </a:br>
            <a:r>
              <a:rPr lang="ru-RU" sz="1800" dirty="0" smtClean="0">
                <a:latin typeface="Book Antiqua" pitchFamily="18" charset="0"/>
              </a:rPr>
              <a:t/>
            </a:r>
            <a:br>
              <a:rPr lang="ru-RU" sz="1800" dirty="0" smtClean="0">
                <a:latin typeface="Book Antiqua" pitchFamily="18" charset="0"/>
              </a:rPr>
            </a:br>
            <a:r>
              <a:rPr lang="ru-RU" sz="1800" dirty="0" smtClean="0">
                <a:latin typeface="Book Antiqua" pitchFamily="18" charset="0"/>
              </a:rPr>
              <a:t/>
            </a:r>
            <a:br>
              <a:rPr lang="ru-RU" sz="1800" dirty="0" smtClean="0">
                <a:latin typeface="Book Antiqua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заключается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в распространении накопленного педагогического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опыта по адаптированной программе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с детьми имеющими ОВЗ, направленной на единство и  сотрудничество родителей и ДОО.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latin typeface="Book Antiqua" pitchFamily="18" charset="0"/>
              </a:rPr>
              <a:t/>
            </a:r>
            <a:br>
              <a:rPr lang="ru-RU" sz="1800" u="sng" dirty="0" smtClean="0">
                <a:latin typeface="Book Antiqua" pitchFamily="18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200" dirty="0" smtClean="0">
                <a:solidFill>
                  <a:srgbClr val="0000FF"/>
                </a:solidFill>
                <a:latin typeface="Book Antiqua" pitchFamily="18" charset="0"/>
              </a:rPr>
              <a:t> </a:t>
            </a:r>
            <a:br>
              <a:rPr lang="ru-RU" sz="3200" dirty="0" smtClean="0">
                <a:solidFill>
                  <a:srgbClr val="0000FF"/>
                </a:solidFill>
                <a:latin typeface="Book Antiqua" pitchFamily="18" charset="0"/>
              </a:rPr>
            </a:br>
            <a:endParaRPr lang="ru-RU" sz="3200" b="0" dirty="0">
              <a:solidFill>
                <a:srgbClr val="0000FF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0549" y="234434"/>
            <a:ext cx="2031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2" y="3121009"/>
            <a:ext cx="4299556" cy="3224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Новосеелы\Картинки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66"/>
            <a:ext cx="9143999" cy="6850034"/>
          </a:xfrm>
          <a:prstGeom prst="rect">
            <a:avLst/>
          </a:prstGeom>
          <a:noFill/>
        </p:spPr>
      </p:pic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733427" y="1581151"/>
            <a:ext cx="7391397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направлены на выбор самых эффективных методик, включающих взаимосвязь факторов образовательной среды, способствующие сохранению здоровья ребёнка на всех этапах его обучения и развития.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3900" y="234434"/>
            <a:ext cx="8210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ЗДОРОВЬЕСБЕРЕГАЮЩИХ ТЕХНОЛОГИЙ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Новосеелы\Картинки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66"/>
            <a:ext cx="9143999" cy="6850034"/>
          </a:xfrm>
          <a:prstGeom prst="rect">
            <a:avLst/>
          </a:prstGeom>
          <a:noFill/>
        </p:spPr>
      </p:pic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733427" y="1019175"/>
            <a:ext cx="7419973" cy="48863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навыков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графомоторной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звуковой аналитико-синтетической активности мышления: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Регулятивные: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обучение детей планированию своих действий, умению ставить цель, анализировать результаты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Коммуникативные: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закрепление у детей навыков речевого общения друг с другом, развивают активную речь ребенка.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Личностные: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взаимопомощи, сотрудничества детей в процессе деятельности.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3900" y="234434"/>
            <a:ext cx="8210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Новосеелы\Картинки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003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886700" cy="40576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61950" indent="-361950" algn="l"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</a:rPr>
              <a:t>   </a:t>
            </a:r>
          </a:p>
          <a:p>
            <a:pPr marL="361950" indent="-361950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детей с ограниченными возможностями здоровья прочных знаний, овладение  умениями, которые способствовали развитию звукобуквенного анализа слов, аналитико-синтетической активности мышления.</a:t>
            </a:r>
          </a:p>
          <a:p>
            <a:pPr marL="361950" indent="-361950">
              <a:spcBef>
                <a:spcPts val="0"/>
              </a:spcBef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lvl="0" indent="-361950">
              <a:spcBef>
                <a:spcPts val="0"/>
              </a:spcBef>
            </a:pP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0002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 	ПРЕДПОЛАГАЕМЫЕ  РЕЗУЛЬТАТЫ:</a:t>
            </a:r>
            <a:r>
              <a:rPr lang="ru-RU" sz="3200" b="1" kern="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3200" b="1" kern="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Новосеелы\Картинки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0034"/>
          </a:xfrm>
          <a:prstGeom prst="rect">
            <a:avLst/>
          </a:prstGeom>
          <a:noFill/>
        </p:spPr>
      </p:pic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" y="1188541"/>
            <a:ext cx="6972298" cy="404068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приёмов игровой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дермолексии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способности ребёнка к опознанию начертанных на теле элементов, частей;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биоэнергопластики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содружественного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взаимодействия руки и языка;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-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дыхательных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 – тренажеров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3900" y="234433"/>
            <a:ext cx="8420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КОРРЕКЦИОННО –РАЗВИВАЮЩЕЙ РАБОТЕ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89" y="4243158"/>
            <a:ext cx="3489157" cy="24384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26770"/>
          <a:stretch/>
        </p:blipFill>
        <p:spPr>
          <a:xfrm>
            <a:off x="6777076" y="1188540"/>
            <a:ext cx="2253723" cy="2366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Новосеелы\Картинки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66"/>
            <a:ext cx="9143999" cy="685003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2225" y="1095376"/>
            <a:ext cx="6038850" cy="2247900"/>
          </a:xfr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РАЗВИВАЮЩИЕ    ИГРЫ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целью которых  является развитие межличностных отношений, умений играть в семье, правильно проговаривая звуки в речи.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7" name="Рисунок 6" descr="F:\фото Клименко\IMG_9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5891947" y="3863119"/>
            <a:ext cx="3152776" cy="2341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038313" y="276225"/>
            <a:ext cx="5030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ЭТАП: «АКТУАЛИЗАЦИЯ»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47674" y="3781425"/>
            <a:ext cx="5781675" cy="2505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«Найди себе пару»,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«Помоги разобрать завал из камней»,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«Собери слово по первым звукам»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6" y="680209"/>
            <a:ext cx="2415339" cy="3220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Новосеелы\Картинки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66"/>
            <a:ext cx="9143999" cy="685003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0300" y="3116179"/>
            <a:ext cx="6505575" cy="320842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Вовлечь детей в процесс воспроизведения  букв и складывания из них слова, путем угадывания начертания элементов на ладони и  спине друг у друга, активно решает задачи по развитию зрительного восприятия и звукобуквенного анализа напечатанного слова в интерактивном альбоме, обращая внимание детей на поиск «спрятавшихся» букв на «зашумленном»  экране.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F:\фото Клименко\IMG_96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0150"/>
            <a:ext cx="2400300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66850" y="133350"/>
            <a:ext cx="6726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ЭТАП: «Затруднение в ситуации»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656570"/>
            <a:ext cx="3380875" cy="2426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214343b1582bb2f255164e668c411f86f7c7dc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4509</TotalTime>
  <Words>246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 Unicode MS</vt:lpstr>
      <vt:lpstr>Gungsuh</vt:lpstr>
      <vt:lpstr>Algerian</vt:lpstr>
      <vt:lpstr>Angsana New</vt:lpstr>
      <vt:lpstr>Arial</vt:lpstr>
      <vt:lpstr>Book Antiqua</vt:lpstr>
      <vt:lpstr>Bookman Old Style</vt:lpstr>
      <vt:lpstr>Calibri</vt:lpstr>
      <vt:lpstr>Constantia</vt:lpstr>
      <vt:lpstr>IrisUPC</vt:lpstr>
      <vt:lpstr>Times New Roman</vt:lpstr>
      <vt:lpstr>Тема Office</vt:lpstr>
      <vt:lpstr>                                                     Консультация логопеда  «Буквопомогаторы  из Мультяшино»                                                                      </vt:lpstr>
      <vt:lpstr>          Важность проблемы подготовки дошкольников 6 -7 лет с ОВЗ   к обучению грамоте, её решение имеет особое значение, так как она  непосредственно связана  с дальнейшей социальной адаптацией в школе.           </vt:lpstr>
      <vt:lpstr>      заключается в распространении накопленного педагогического опыта по адаптированной программе  с детьми имеющими ОВЗ, направленной на единство и  сотрудничество родителей и ДОО.       </vt:lpstr>
      <vt:lpstr> направлены на выбор самых эффективных методик, включающих взаимосвязь факторов образовательной среды, способствующие сохранению здоровья ребёнка на всех этапах его обучения и развития.  </vt:lpstr>
      <vt:lpstr>Познавательные:  формирование навыков графомоторной и звуковой аналитико-синтетической активности мышления:  Регулятивные:   обучение детей планированию своих действий, умению ставить цель, анализировать результаты    Коммуникативные:  закрепление у детей навыков речевого общения друг с другом, развивают активную речь ребенка.   Личностные:  воспитание взаимопомощи, сотрудничества детей в процессе деятельности.</vt:lpstr>
      <vt:lpstr>Презентация PowerPoint</vt:lpstr>
      <vt:lpstr>         - приёмов игровой дермолексии – способности ребёнка к опознанию начертанных на теле элементов, частей; - биоэнергопластики содружественного взаимодействия руки и языка;  - дыхательных игр – тренажеров          </vt:lpstr>
      <vt:lpstr>Презентация PowerPoint</vt:lpstr>
      <vt:lpstr>Презентация PowerPoint</vt:lpstr>
      <vt:lpstr>    формирование у детей с ОВЗ  на доступном для них уровне первоначального опыта выполнения самооценки – важнейшего структурного элемента учебной деятельности, важнейшего факта саморазвития личности.   </vt:lpstr>
      <vt:lpstr>Авторское игровое пособие  «Логокуб», которое можно изготовить своими руками дома из бросового материала(картонная коробка и ткань-фланель) определение количества слогов в слове  и выбор предметных картинок  со звуком Ф-Фь к цифрам</vt:lpstr>
      <vt:lpstr>«Использование игр с «Логокубом» дома «Посмотри и назови» Цель: обогащение словаря, автоматизация звука в слове, определение места звука в слове. Ход игры: подобрать картинки на автоматизированный звук предложить ребенку назвать картинки одним словом («Овощи», «Фрукты», «Транспорт», далее проговорить каждую картинку, выделяя автоматизированный звук и место звука в слове. «Опиши предмет» Цель: составление рассказа-описание по опорным картинкам. Ход игры: прикрепить на грани «Логокуба» опорные картинки для описания предмета, например, цвет, форма, величина, что можно делать с этим предметом, далее попросить ребенка составить предложение о предмете по опорной картинке на каждой гране, затем объединить предложения в рассказ.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«Духовно-нравственное воспитание детей младшего школьного возраста на уроках музыки.</dc:title>
  <dc:creator>Комбаров Александр</dc:creator>
  <cp:lastModifiedBy>Admin</cp:lastModifiedBy>
  <cp:revision>406</cp:revision>
  <dcterms:created xsi:type="dcterms:W3CDTF">2010-11-24T15:49:48Z</dcterms:created>
  <dcterms:modified xsi:type="dcterms:W3CDTF">2024-01-16T10:05:19Z</dcterms:modified>
</cp:coreProperties>
</file>